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77" r:id="rId9"/>
    <p:sldId id="261" r:id="rId10"/>
    <p:sldId id="263" r:id="rId11"/>
    <p:sldId id="262" r:id="rId12"/>
    <p:sldId id="265" r:id="rId13"/>
    <p:sldId id="266" r:id="rId14"/>
    <p:sldId id="267" r:id="rId15"/>
    <p:sldId id="268" r:id="rId16"/>
    <p:sldId id="269" r:id="rId17"/>
    <p:sldId id="276" r:id="rId18"/>
    <p:sldId id="278" r:id="rId19"/>
    <p:sldId id="270" r:id="rId20"/>
    <p:sldId id="271" r:id="rId21"/>
    <p:sldId id="279" r:id="rId22"/>
    <p:sldId id="280" r:id="rId23"/>
    <p:sldId id="274" r:id="rId24"/>
    <p:sldId id="275" r:id="rId25"/>
  </p:sldIdLst>
  <p:sldSz cx="18288000" cy="10287000"/>
  <p:notesSz cx="6858000" cy="9144000"/>
  <p:embeddedFontLst>
    <p:embeddedFont>
      <p:font typeface="SimSun" panose="02010600030101010101" pitchFamily="2" charset="-122"/>
      <p:regular r:id="rId29"/>
    </p:embeddedFont>
    <p:embeddedFont>
      <p:font typeface="Canva Sans Bold" panose="020B0803030501040103"/>
      <p:bold r:id="rId30"/>
    </p:embeddedFont>
    <p:embeddedFont>
      <p:font typeface="Canva Sans Italics" panose="020B0503030501040103"/>
      <p:italic r:id="rId31"/>
    </p:embeddedFont>
    <p:embeddedFont>
      <p:font typeface="Canva Sans" panose="020B0503030501040103"/>
      <p:regular r:id="rId32"/>
    </p:embeddedFont>
    <p:embeddedFont>
      <p:font typeface="Bricolage Grotesque" panose="020B0605040402000204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Bricolage Grotesque Medium" panose="020B060504040200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7" autoAdjust="0"/>
  </p:normalViewPr>
  <p:slideViewPr>
    <p:cSldViewPr showGuides="1">
      <p:cViewPr>
        <p:scale>
          <a:sx n="35" d="100"/>
          <a:sy n="35" d="100"/>
        </p:scale>
        <p:origin x="1810" y="672"/>
      </p:cViewPr>
      <p:guideLst>
        <p:guide orient="horz" pos="2168"/>
        <p:guide pos="28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4D23-790D-4E7B-B7CE-D47A40D947A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B04DC-E1C3-417A-BEF5-2E707AD51DD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B04DC-E1C3-417A-BEF5-2E707AD51DD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095626" y="2552700"/>
            <a:ext cx="13817600" cy="1624013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95626" y="4391025"/>
            <a:ext cx="13827124" cy="26289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9367838"/>
            <a:ext cx="42672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9367838"/>
            <a:ext cx="57912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106400" y="9367838"/>
            <a:ext cx="42672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85750"/>
            <a:ext cx="4114800" cy="8905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85750"/>
            <a:ext cx="12039600" cy="8905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5"/>
            <a:ext cx="15773400" cy="2250281"/>
          </a:xfrm>
        </p:spPr>
        <p:txBody>
          <a:bodyPr/>
          <a:lstStyle>
            <a:lvl1pPr marL="0" indent="0">
              <a:buNone/>
              <a:defRPr sz="36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62125"/>
            <a:ext cx="8077200" cy="742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762125"/>
            <a:ext cx="8077200" cy="742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6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6" y="2521745"/>
            <a:ext cx="7737474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476" y="3757613"/>
            <a:ext cx="7737474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5576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6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6" y="685800"/>
            <a:ext cx="5899150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5576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6" y="3086100"/>
            <a:ext cx="5899150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476" y="685800"/>
            <a:ext cx="5899150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5576" y="1481138"/>
            <a:ext cx="9258300" cy="7310438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476" y="3086100"/>
            <a:ext cx="5899150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00" y="0"/>
            <a:ext cx="18300700" cy="1028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914400" y="285750"/>
            <a:ext cx="16459200" cy="8739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914400" y="1762125"/>
            <a:ext cx="16459200" cy="74295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9367838"/>
            <a:ext cx="42672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2100"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9367838"/>
            <a:ext cx="57912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21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106400" y="9367838"/>
            <a:ext cx="42672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2100"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514350" indent="-514350" algn="l" rtl="0" fontAlgn="base">
        <a:spcBef>
          <a:spcPct val="30000"/>
        </a:spcBef>
        <a:spcAft>
          <a:spcPct val="0"/>
        </a:spcAft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rtl="0" fontAlgn="base">
        <a:spcBef>
          <a:spcPct val="30000"/>
        </a:spcBef>
        <a:spcAft>
          <a:spcPct val="0"/>
        </a:spcAft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rtl="0" fontAlgn="base">
        <a:spcBef>
          <a:spcPct val="30000"/>
        </a:spcBef>
        <a:spcAft>
          <a:spcPct val="0"/>
        </a:spcAft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rtl="0" fontAlgn="base">
        <a:spcBef>
          <a:spcPct val="30000"/>
        </a:spcBef>
        <a:spcAft>
          <a:spcPct val="0"/>
        </a:spcAft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rtl="0" fontAlgn="base">
        <a:spcBef>
          <a:spcPct val="30000"/>
        </a:spcBef>
        <a:spcAft>
          <a:spcPct val="0"/>
        </a:spcAft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73100" y="3317875"/>
            <a:ext cx="17490440" cy="226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PH</a:t>
            </a:r>
            <a:r>
              <a:rPr lang="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Á</a:t>
            </a:r>
            <a:r>
              <a:rPr lang="en-US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T TRIỂN WEBSITE GIỚI THIỆU </a:t>
            </a:r>
            <a:endParaRPr lang="en-US" altLang="en-US" sz="7255" b="1" dirty="0">
              <a:solidFill>
                <a:schemeClr val="tx1"/>
              </a:solidFill>
              <a:latin typeface="Times New Roman" panose="02020603050405020304" pitchFamily="18" charset="0"/>
              <a:ea typeface="Agrandir Bold" panose="00000800000000000000"/>
              <a:cs typeface="Times New Roman" panose="02020603050405020304" pitchFamily="18" charset="0"/>
              <a:sym typeface="Agrandir Bold" panose="00000800000000000000"/>
            </a:endParaRPr>
          </a:p>
          <a:p>
            <a:pPr algn="ctr">
              <a:lnSpc>
                <a:spcPts val="8850"/>
              </a:lnSpc>
            </a:pPr>
            <a:r>
              <a:rPr lang="en-US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DU LỊCH TỈNH V</a:t>
            </a:r>
            <a:r>
              <a:rPr lang="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Ĩ</a:t>
            </a:r>
            <a:r>
              <a:rPr lang="en-US" altLang="en-US" sz="7255" b="1" dirty="0">
                <a:solidFill>
                  <a:schemeClr val="tx1"/>
                </a:solidFill>
                <a:latin typeface="Times New Roman" panose="02020603050405020304" pitchFamily="18" charset="0"/>
                <a:ea typeface="Agrandir Bold" panose="00000800000000000000"/>
                <a:cs typeface="Times New Roman" panose="02020603050405020304" pitchFamily="18" charset="0"/>
                <a:sym typeface="Agrandir Bold" panose="00000800000000000000"/>
              </a:rPr>
              <a:t>NH LONG</a:t>
            </a:r>
            <a:endParaRPr lang="en-US" altLang="en-US" sz="7255" b="1" dirty="0">
              <a:solidFill>
                <a:schemeClr val="tx1"/>
              </a:solidFill>
              <a:latin typeface="Times New Roman" panose="02020603050405020304" pitchFamily="18" charset="0"/>
              <a:ea typeface="Agrandir Bold" panose="00000800000000000000"/>
              <a:cs typeface="Times New Roman" panose="02020603050405020304" pitchFamily="18" charset="0"/>
              <a:sym typeface="Agrandir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3994684" y="7564969"/>
            <a:ext cx="1229830" cy="364337"/>
          </a:xfrm>
          <a:custGeom>
            <a:avLst/>
            <a:gdLst/>
            <a:ahLst/>
            <a:cxnLst/>
            <a:rect l="l" t="t" r="r" b="b"/>
            <a:pathLst>
              <a:path w="1229830" h="364337">
                <a:moveTo>
                  <a:pt x="1229830" y="0"/>
                </a:moveTo>
                <a:lnTo>
                  <a:pt x="0" y="0"/>
                </a:lnTo>
                <a:lnTo>
                  <a:pt x="0" y="364337"/>
                </a:lnTo>
                <a:lnTo>
                  <a:pt x="1229830" y="364337"/>
                </a:lnTo>
                <a:lnTo>
                  <a:pt x="122983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88" y="136788"/>
            <a:ext cx="1783825" cy="1783825"/>
          </a:xfrm>
          <a:custGeom>
            <a:avLst/>
            <a:gdLst/>
            <a:ahLst/>
            <a:cxnLst/>
            <a:rect l="l" t="t" r="r" b="b"/>
            <a:pathLst>
              <a:path w="1783825" h="1783825">
                <a:moveTo>
                  <a:pt x="0" y="0"/>
                </a:moveTo>
                <a:lnTo>
                  <a:pt x="1783824" y="0"/>
                </a:lnTo>
                <a:lnTo>
                  <a:pt x="1783824" y="1783824"/>
                </a:lnTo>
                <a:lnTo>
                  <a:pt x="0" y="1783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821522" y="7564969"/>
            <a:ext cx="9076710" cy="1693331"/>
            <a:chOff x="0" y="0"/>
            <a:chExt cx="2390574" cy="4459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0574" cy="445980"/>
            </a:xfrm>
            <a:custGeom>
              <a:avLst/>
              <a:gdLst/>
              <a:ahLst/>
              <a:cxnLst/>
              <a:rect l="l" t="t" r="r" b="b"/>
              <a:pathLst>
                <a:path w="2390574" h="445980">
                  <a:moveTo>
                    <a:pt x="2187374" y="0"/>
                  </a:moveTo>
                  <a:cubicBezTo>
                    <a:pt x="2299598" y="0"/>
                    <a:pt x="2390574" y="99836"/>
                    <a:pt x="2390574" y="222990"/>
                  </a:cubicBezTo>
                  <a:cubicBezTo>
                    <a:pt x="2390574" y="346144"/>
                    <a:pt x="2299598" y="445980"/>
                    <a:pt x="2187374" y="445980"/>
                  </a:cubicBezTo>
                  <a:lnTo>
                    <a:pt x="203200" y="445980"/>
                  </a:lnTo>
                  <a:cubicBezTo>
                    <a:pt x="90976" y="445980"/>
                    <a:pt x="0" y="346144"/>
                    <a:pt x="0" y="222990"/>
                  </a:cubicBezTo>
                  <a:cubicBezTo>
                    <a:pt x="0" y="9983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90574" cy="484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46223" y="313560"/>
            <a:ext cx="3366448" cy="715140"/>
            <a:chOff x="0" y="0"/>
            <a:chExt cx="1664658" cy="353626"/>
          </a:xfrm>
          <a:gradFill>
            <a:gsLst>
              <a:gs pos="50000">
                <a:schemeClr val="accent3"/>
              </a:gs>
              <a:gs pos="0">
                <a:schemeClr val="accent3">
                  <a:lumMod val="25000"/>
                  <a:lumOff val="7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1"/>
          </a:gra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4657" cy="353626"/>
            </a:xfrm>
            <a:custGeom>
              <a:avLst/>
              <a:gdLst/>
              <a:ahLst/>
              <a:cxnLst/>
              <a:rect l="l" t="t" r="r" b="b"/>
              <a:pathLst>
                <a:path w="1664657" h="353626">
                  <a:moveTo>
                    <a:pt x="1461457" y="0"/>
                  </a:moveTo>
                  <a:cubicBezTo>
                    <a:pt x="1573682" y="0"/>
                    <a:pt x="1664657" y="79162"/>
                    <a:pt x="1664657" y="176813"/>
                  </a:cubicBezTo>
                  <a:cubicBezTo>
                    <a:pt x="1664657" y="274464"/>
                    <a:pt x="1573682" y="353626"/>
                    <a:pt x="1461457" y="353626"/>
                  </a:cubicBezTo>
                  <a:lnTo>
                    <a:pt x="203200" y="353626"/>
                  </a:lnTo>
                  <a:cubicBezTo>
                    <a:pt x="90976" y="353626"/>
                    <a:pt x="0" y="274464"/>
                    <a:pt x="0" y="176813"/>
                  </a:cubicBezTo>
                  <a:cubicBezTo>
                    <a:pt x="0" y="79162"/>
                    <a:pt x="90976" y="0"/>
                    <a:pt x="203200" y="0"/>
                  </a:cubicBez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64658" cy="39172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19064" y="8057362"/>
            <a:ext cx="5500901" cy="99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GVHD</a:t>
            </a:r>
            <a:r>
              <a:rPr lang="en-US" sz="2775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: </a:t>
            </a:r>
            <a:r>
              <a:rPr lang="en-US" sz="2775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ThS</a:t>
            </a:r>
            <a:r>
              <a:rPr lang="en-US" sz="2775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. </a:t>
            </a:r>
            <a:r>
              <a:rPr lang="en-US" sz="2775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N</a:t>
            </a:r>
            <a:r>
              <a:rPr lang="vi-VN" altLang="en-US" sz="2775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gô Thanh Huy</a:t>
            </a:r>
            <a:r>
              <a:rPr lang="en-US" sz="2775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 </a:t>
            </a:r>
            <a:endParaRPr lang="en-US" sz="2775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4419965" y="7929306"/>
            <a:ext cx="0" cy="791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4609599" y="7663339"/>
            <a:ext cx="3050066" cy="17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vi-VN" alt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Tên: Trương Duy Tân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MSSV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: 110123</a:t>
            </a:r>
            <a:r>
              <a:rPr lang="vi-VN" alt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259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Lớp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: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DA23TTD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46223" y="436180"/>
            <a:ext cx="3421777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Tra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Vinh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University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10400" y="6591409"/>
            <a:ext cx="9753600" cy="120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0"/>
              </a:lnSpc>
              <a:spcBef>
                <a:spcPct val="0"/>
              </a:spcBef>
            </a:pPr>
            <a:r>
              <a:rPr lang="vi-VN" sz="353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Trường Kỹ Thuật và Công nghệ</a:t>
            </a:r>
            <a:endParaRPr lang="vi-VN" sz="3530" i="1" dirty="0" smtClean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  <a:p>
            <a:pPr algn="ctr">
              <a:lnSpc>
                <a:spcPts val="4940"/>
              </a:lnSpc>
              <a:spcBef>
                <a:spcPct val="0"/>
              </a:spcBef>
            </a:pPr>
            <a:endParaRPr lang="vi-VN" sz="3530" i="1" dirty="0" smtClean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74186" y="-20974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028700"/>
            <a:ext cx="7889240" cy="7340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615"/>
              </a:lnSpc>
            </a:pP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Chức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năng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hệ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thống</a:t>
            </a:r>
            <a:r>
              <a:rPr lang="vi-VN" alt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vi-VN" altLang="en-US" sz="4200" dirty="0" err="1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4615"/>
              </a:lnSpc>
            </a:pP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4615"/>
              </a:lnSpc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Ng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ời dùng (Khách du lịch)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thông tin </a:t>
            </a:r>
            <a:r>
              <a:rPr lang="vi-VN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 chủ</a:t>
            </a:r>
            <a:endParaRPr lang="vi-VN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vi-VN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thông tin điểm đến du </a:t>
            </a:r>
            <a:r>
              <a:rPr lang="vi-VN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lịch</a:t>
            </a:r>
            <a:endParaRPr lang="vi-VN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lễ hội – v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 hóa, ẩm thực</a:t>
            </a: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nhà hàng – khách sạn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tour du lịch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vi-VN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Xem trang liên hệ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ng k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ý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,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ng nhập tài khoản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ặt tour,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ặt phòng (mô phỏng)</a:t>
            </a: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2362200" y="-80931"/>
            <a:ext cx="13335000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vi-VN" altLang="en-US" sz="5500" b="1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220200" y="2136140"/>
            <a:ext cx="9144000" cy="5125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ts val="4615"/>
              </a:lnSpc>
            </a:pP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Quản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trị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Đăng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nhập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hệ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thống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quản</a:t>
            </a:r>
            <a:r>
              <a:rPr 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trị</a:t>
            </a:r>
            <a:endParaRPr lang="en-US" sz="4200" dirty="0" err="1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marL="711835" lvl="1" indent="-356235" algn="l">
              <a:lnSpc>
                <a:spcPts val="4615"/>
              </a:lnSpc>
              <a:buFont typeface="Arial" panose="020B0604020202020204"/>
              <a:buChar char="•"/>
            </a:pPr>
            <a:r>
              <a:rPr lang="vi-VN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heo d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õ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i yêu cầu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ặt tour,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ặt phòng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4615"/>
              </a:lnSpc>
            </a:pPr>
            <a:endParaRPr lang="en-US" sz="42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AutoShape 9"/>
          <p:cNvSpPr/>
          <p:nvPr/>
        </p:nvSpPr>
        <p:spPr>
          <a:xfrm flipV="1">
            <a:off x="9062085" y="2113280"/>
            <a:ext cx="6985" cy="547687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813142" y="1499478"/>
            <a:ext cx="511885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chủ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website:</a:t>
            </a:r>
            <a:endParaRPr lang="en-US" sz="4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5663" y="266943"/>
            <a:ext cx="9963865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5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vi-VN" altLang="en-US" sz="7500" b="1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93950"/>
            <a:ext cx="15775305" cy="751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981200" y="1514571"/>
            <a:ext cx="8991600" cy="970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70"/>
              </a:lnSpc>
              <a:spcBef>
                <a:spcPct val="0"/>
              </a:spcBef>
            </a:pPr>
            <a:r>
              <a:rPr lang="vi-VN" altLang="en-US" sz="5405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 điể</a:t>
            </a:r>
            <a:r>
              <a:rPr lang="vi-VN" altLang="en-US" sz="5405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m đến du lịch</a:t>
            </a:r>
            <a:r>
              <a:rPr lang="en-US" sz="5405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website:</a:t>
            </a:r>
            <a:endParaRPr lang="en-US" sz="5405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628900"/>
            <a:ext cx="11555730" cy="7397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815" y="2171700"/>
            <a:ext cx="6527165" cy="781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8200" y="1333500"/>
            <a:ext cx="1117155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lễ hội – văn hóa, ẩm thực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2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255520"/>
            <a:ext cx="9196070" cy="798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680" y="2188845"/>
            <a:ext cx="8414385" cy="799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209800" y="1409700"/>
            <a:ext cx="12043410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nhà hàng – khách sạn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2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28900"/>
            <a:ext cx="9568180" cy="7610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735" y="2628900"/>
            <a:ext cx="8545195" cy="761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14400" y="1409829"/>
            <a:ext cx="9603463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tour du lịch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2333625"/>
            <a:ext cx="9737725" cy="8168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324100"/>
            <a:ext cx="8406130" cy="795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Box 9"/>
          <p:cNvSpPr txBox="1"/>
          <p:nvPr/>
        </p:nvSpPr>
        <p:spPr>
          <a:xfrm>
            <a:off x="914400" y="1409829"/>
            <a:ext cx="9603463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liên 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hệ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628900"/>
            <a:ext cx="16360140" cy="732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627505" y="1499235"/>
            <a:ext cx="1276667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 đ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ăng ký, đăng nhập tài khoản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400300"/>
            <a:ext cx="5400675" cy="5716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16570"/>
            <a:ext cx="5400040" cy="2124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400300"/>
            <a:ext cx="6381750" cy="782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209800" y="1083945"/>
            <a:ext cx="1311084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ặt tour, đặt phòng (mô phỏng)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891665"/>
            <a:ext cx="8772525" cy="811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1990725"/>
            <a:ext cx="7591425" cy="798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Box 8"/>
          <p:cNvSpPr txBox="1"/>
          <p:nvPr/>
        </p:nvSpPr>
        <p:spPr>
          <a:xfrm>
            <a:off x="2227580" y="1183640"/>
            <a:ext cx="1311084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ăng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nhập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thống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quản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trị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552700"/>
            <a:ext cx="16022320" cy="6835775"/>
          </a:xfrm>
          <a:prstGeom prst="rect">
            <a:avLst/>
          </a:prstGeom>
        </p:spPr>
      </p:pic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32180" y="2454910"/>
            <a:ext cx="15866745" cy="7002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1. </a:t>
            </a:r>
            <a:r>
              <a:rPr lang="en-US" sz="5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Tổng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5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quan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5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về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5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đề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5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tài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 </a:t>
            </a:r>
            <a:endParaRPr lang="en-US" sz="5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2. </a:t>
            </a:r>
            <a:r>
              <a:rPr lang="vi-VN" alt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Cở Sở Lý Thuyết Và Công Nghệ Sử Dụng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endParaRPr lang="en-US" sz="5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3. </a:t>
            </a:r>
            <a:r>
              <a:rPr lang="vi-VN" alt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Hiện Thực Hóa Nghiên 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endParaRPr lang="en-US" sz="5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 </a:t>
            </a:r>
            <a:endParaRPr lang="en-US" sz="5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5. </a:t>
            </a:r>
            <a:r>
              <a:rPr lang="vi-VN" alt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Luận Và Hướng Phát Triển</a:t>
            </a:r>
            <a:r>
              <a:rPr lang="en-US" sz="5500" dirty="0">
                <a:solidFill>
                  <a:schemeClr val="tx1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endParaRPr lang="en-US" sz="5500" dirty="0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  <a:p>
            <a:pPr algn="l">
              <a:lnSpc>
                <a:spcPts val="9100"/>
              </a:lnSpc>
              <a:spcBef>
                <a:spcPct val="0"/>
              </a:spcBef>
            </a:pPr>
            <a:endParaRPr lang="en-US" sz="5500" dirty="0" err="1">
              <a:solidFill>
                <a:schemeClr val="tx1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0628" y="557230"/>
            <a:ext cx="13385371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  <a:spcBef>
                <a:spcPct val="0"/>
              </a:spcBef>
            </a:pPr>
            <a:r>
              <a:rPr lang="en-US" sz="90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NỘI</a:t>
            </a:r>
            <a:r>
              <a:rPr lang="en-US" sz="90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DUNG </a:t>
            </a:r>
            <a:r>
              <a:rPr lang="en-US" sz="90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TRÌNH</a:t>
            </a:r>
            <a:r>
              <a:rPr lang="en-US" sz="900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90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BÀY</a:t>
            </a:r>
            <a:endParaRPr lang="en-US" sz="9000" b="1" dirty="0" err="1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205740" y="2265680"/>
            <a:ext cx="12573000" cy="3937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Box 8"/>
          <p:cNvSpPr txBox="1"/>
          <p:nvPr/>
        </p:nvSpPr>
        <p:spPr>
          <a:xfrm>
            <a:off x="2227580" y="1183640"/>
            <a:ext cx="13110845" cy="8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Trang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T</a:t>
            </a:r>
            <a:r>
              <a:rPr lang="en-US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heo dõi yêu cầu đặt tour, đặt phòng</a:t>
            </a:r>
            <a:r>
              <a:rPr lang="vi-VN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 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website</a:t>
            </a:r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: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Canva Sans" panose="020B0503030501040103"/>
              <a:cs typeface="Times New Roman" panose="02020603050405020304" pitchFamily="18" charset="0"/>
              <a:sym typeface="Canva Sans" panose="020B0503030501040103"/>
            </a:endParaRPr>
          </a:p>
        </p:txBody>
      </p:sp>
      <p:sp>
        <p:nvSpPr>
          <p:cNvPr id="3" name="TextBox 9"/>
          <p:cNvSpPr txBox="1"/>
          <p:nvPr/>
        </p:nvSpPr>
        <p:spPr>
          <a:xfrm>
            <a:off x="1066800" y="419101"/>
            <a:ext cx="10153994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4. </a:t>
            </a:r>
            <a:r>
              <a:rPr lang="vi-VN" altLang="en-US" sz="733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Kết Quả Nghiên Cứu</a:t>
            </a:r>
            <a:endParaRPr lang="en-US" sz="7330" b="1" dirty="0">
              <a:solidFill>
                <a:srgbClr val="000000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019300"/>
            <a:ext cx="9137650" cy="7694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2148205"/>
            <a:ext cx="8709025" cy="765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555254" y="359625"/>
            <a:ext cx="14427568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5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.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Kết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luận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và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hướng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phát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triển</a:t>
            </a:r>
            <a:endParaRPr lang="en-US" sz="5500" b="1" dirty="0" err="1">
              <a:solidFill>
                <a:schemeClr val="tx1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1181101"/>
            <a:ext cx="16154400" cy="8117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75"/>
              </a:lnSpc>
            </a:pPr>
            <a: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Kết luận</a:t>
            </a:r>
            <a:endParaRPr lang="en-US" altLang="en-US" sz="4500" b="1" dirty="0">
              <a:solidFill>
                <a:schemeClr val="tx1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  <a:p>
            <a:pPr marL="685800" indent="-685800" algn="just">
              <a:lnSpc>
                <a:spcPts val="5275"/>
              </a:lnSpc>
              <a:buFont typeface="Wingdings" panose="05000000000000000000" charset="0"/>
              <a:buChar char="Ø"/>
            </a:pP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ề tài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ã hoàn thành việc xây dựng website giới thiệu du lịch tỉnh V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ĩ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nh Long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úng theo mục tiêu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ặt ra. Website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áp ứng các chức n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cơ bản, ứng dụng hiệu quả các công nghệ web nh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HTML, CSS và JavaScript,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ồng thời phù hợp với phạm vi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ồ án cơ sở ngành</a:t>
            </a:r>
            <a:endParaRPr lang="en-US" altLang="en-US" sz="4500" dirty="0">
              <a:solidFill>
                <a:schemeClr val="tx1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  <a:p>
            <a:pPr algn="just">
              <a:lnSpc>
                <a:spcPts val="5275"/>
              </a:lnSpc>
            </a:pPr>
            <a: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H</a:t>
            </a:r>
            <a:r>
              <a:rPr lang="" altLang="en-US" sz="45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5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ớng phát triển</a:t>
            </a:r>
            <a:endParaRPr lang="en-US" altLang="en-US" sz="4500" b="1" dirty="0">
              <a:solidFill>
                <a:schemeClr val="tx1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  <a:p>
            <a:pPr marL="685800" indent="-685800" algn="just">
              <a:lnSpc>
                <a:spcPts val="5275"/>
              </a:lnSpc>
              <a:buFont typeface="Wingdings" panose="05000000000000000000" charset="0"/>
              <a:buChar char="Ø"/>
            </a:pP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Trong t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ơng lai, website có thể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đư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ợc mở rộng và nâng cấp bằng cách tích hợp cơ sở dữ liệu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ể quản l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ý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nội dung hiệu quả hơn, phát triển chức n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thanh toán trực tuyến, bổ sung tính n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ánh giá và phản hồi của du khách, c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ũ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nh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tối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u giao diện cho các thiết bị di </a:t>
            </a:r>
            <a:r>
              <a:rPr lang="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ộng</a:t>
            </a:r>
            <a:endParaRPr lang="en-US" altLang="en-US" sz="4500" dirty="0">
              <a:solidFill>
                <a:schemeClr val="tx1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14659" y="3063450"/>
            <a:ext cx="13516864" cy="239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65"/>
              </a:lnSpc>
            </a:pPr>
            <a:r>
              <a:rPr lang="en-US" sz="1602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THANK YOU</a:t>
            </a:r>
            <a:endParaRPr lang="en-US" sz="16020" b="1" dirty="0">
              <a:solidFill>
                <a:schemeClr val="tx1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650719" y="733425"/>
            <a:ext cx="5444745" cy="49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ea typeface="Bricolage Grotesque Medium" panose="020B0605040402000204"/>
                <a:cs typeface="Times New Roman" panose="02020603050405020304" pitchFamily="18" charset="0"/>
                <a:sym typeface="Bricolage Grotesque Medium" panose="020B0605040402000204"/>
              </a:rPr>
              <a:t>Tra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 Medium" panose="020B0605040402000204"/>
                <a:cs typeface="Times New Roman" panose="02020603050405020304" pitchFamily="18" charset="0"/>
                <a:sym typeface="Bricolage Grotesque Medium" panose="020B0605040402000204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ea typeface="Bricolage Grotesque Medium" panose="020B0605040402000204"/>
                <a:cs typeface="Times New Roman" panose="02020603050405020304" pitchFamily="18" charset="0"/>
                <a:sym typeface="Bricolage Grotesque Medium" panose="020B0605040402000204"/>
              </a:rPr>
              <a:t>Vinh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 Medium" panose="020B0605040402000204"/>
                <a:cs typeface="Times New Roman" panose="02020603050405020304" pitchFamily="18" charset="0"/>
                <a:sym typeface="Bricolage Grotesque Medium" panose="020B0605040402000204"/>
              </a:rPr>
              <a:t> University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ea typeface="Bricolage Grotesque Medium" panose="020B0605040402000204"/>
              <a:cs typeface="Times New Roman" panose="02020603050405020304" pitchFamily="18" charset="0"/>
              <a:sym typeface="Bricolage Grotesque Medium" panose="020B060504040200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33400" y="2019300"/>
            <a:ext cx="11998960" cy="7780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457200" algn="just">
              <a:lnSpc>
                <a:spcPts val="5965"/>
              </a:lnSpc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Trong thời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ại công nghệ số hiện nay, Internet và các ứng dụng web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ã trở thành công cụ quan trọng trong việc tra cứu, chia sẻ và quảng bá thông tin.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ặc biệt trong l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ĩ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nh vực du lịch, ng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ời dùng có xu h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ớng tìm kiếm thông tin về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iểm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ến, v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 hóa, ẩm thực và dịch vụ du lịch thông qua các website trực tuyến. Tuy nhiên, hiện nay các thông tin giới thiệu du lịch tỉnh V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ĩ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nh Long còn phân tán trên nhiều nguồn khác nhau, ch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a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ợc tổng hợp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ầy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ủ và trình bày một cách trực quan, thuận tiện cho ng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ời dùng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443487" y="62380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1.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Tổng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quan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về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đề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tài</a:t>
            </a:r>
            <a:endParaRPr lang="en-US" sz="5590" b="1" dirty="0" err="1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8949" y="1237031"/>
            <a:ext cx="498598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Lý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do </a:t>
            </a: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chọn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đề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50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tài</a:t>
            </a:r>
            <a:r>
              <a:rPr lang="en-US" sz="450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 </a:t>
            </a:r>
            <a:endParaRPr lang="en-US" sz="4500" dirty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9720" y="2552700"/>
            <a:ext cx="5101590" cy="6793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81000" y="1943100"/>
            <a:ext cx="16957040" cy="7088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giới thiệu du lịch tỉnh V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ĩ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 Long hoạt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ộng trên 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vi-VN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web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các thông tin cơ bản về: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iểm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ến du lịch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Lễ hội – v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hóa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 thực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ặc tr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 hàng – khách sạn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 du lịch tiêu biểu</a:t>
            </a:r>
            <a:r>
              <a:rPr lang="vi-VN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r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õ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ràng, dễ sử dụng, phù hợp với nhiều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ối t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 ng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các công nghệ web cơ bản: HTML, CSS, JavaScript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tour,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phòng chỉ dừng ở mức mô phỏng, phù hợp với phạm vi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ồ án cơ sở ngành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443488" y="190753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1.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Tổng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quan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về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đề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tài</a:t>
            </a:r>
            <a:endParaRPr lang="en-US" sz="5590" b="1" dirty="0" err="1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145" y="1108422"/>
            <a:ext cx="5607043" cy="70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  <a:spcBef>
                <a:spcPct val="0"/>
              </a:spcBef>
            </a:pP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Mục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tiêu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của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đề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tài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</a:t>
            </a:r>
            <a:endParaRPr lang="en-US" sz="4160" dirty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447800" y="2628900"/>
            <a:ext cx="11579860" cy="77450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xây dựng d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 dạng website t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ĩ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nh, không sử dụng cơ sở dữ liệu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tập trung vào chức n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giới thiệu và tra cứu thông tin du lịch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triển khai các chức n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nâng cao nh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toán trực tuyến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chạy thử nghiệm trên trình duyệt web phổ biến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443487" y="419250"/>
            <a:ext cx="9396728" cy="91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5"/>
              </a:lnSpc>
              <a:spcBef>
                <a:spcPct val="0"/>
              </a:spcBef>
            </a:pP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1.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Tổng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quan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về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đề</a:t>
            </a:r>
            <a:r>
              <a:rPr lang="en-US" sz="5590" b="1" dirty="0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 </a:t>
            </a:r>
            <a:r>
              <a:rPr lang="en-US" sz="559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Bold" panose="020B0803030501040103"/>
                <a:cs typeface="Times New Roman" panose="02020603050405020304" pitchFamily="18" charset="0"/>
                <a:sym typeface="Canva Sans Bold" panose="020B0803030501040103"/>
              </a:rPr>
              <a:t>tài</a:t>
            </a:r>
            <a:endParaRPr lang="en-US" sz="5590" b="1" dirty="0" err="1">
              <a:solidFill>
                <a:schemeClr val="tx1"/>
              </a:solidFill>
              <a:latin typeface="Times New Roman" panose="02020603050405020304" pitchFamily="18" charset="0"/>
              <a:ea typeface="Canva Sans Bold" panose="020B0803030501040103"/>
              <a:cs typeface="Times New Roman" panose="02020603050405020304" pitchFamily="18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288" y="1562151"/>
            <a:ext cx="8669234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  <a:spcBef>
                <a:spcPct val="0"/>
              </a:spcBef>
            </a:pP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Phạm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vi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nghiên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cứu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của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đề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</a:t>
            </a:r>
            <a:r>
              <a:rPr lang="en-US" sz="4160" dirty="0" err="1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tài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</a:t>
            </a:r>
            <a:endParaRPr lang="en-US" sz="4160" dirty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2720" y="2221865"/>
            <a:ext cx="5297170" cy="590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Box 7"/>
          <p:cNvSpPr txBox="1"/>
          <p:nvPr/>
        </p:nvSpPr>
        <p:spPr>
          <a:xfrm>
            <a:off x="76200" y="342900"/>
            <a:ext cx="14651355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2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. 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Cơ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S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ở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L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ý</a:t>
            </a:r>
            <a:r>
              <a:rPr 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T</a:t>
            </a:r>
            <a:r>
              <a:rPr 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huyết</a:t>
            </a:r>
            <a:r>
              <a:rPr lang="vi-VN" alt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Và Công Nghệ Sử </a:t>
            </a:r>
            <a:r>
              <a:rPr lang="vi-VN" altLang="en-US" sz="5500" b="1" dirty="0" err="1">
                <a:solidFill>
                  <a:schemeClr val="tx1"/>
                </a:solidFill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Dụng</a:t>
            </a:r>
            <a:endParaRPr lang="vi-VN" altLang="en-US" sz="5500" b="1" dirty="0" err="1">
              <a:solidFill>
                <a:schemeClr val="tx1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2171700"/>
            <a:ext cx="17012285" cy="8220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>
              <a:lnSpc>
                <a:spcPts val="6545"/>
              </a:lnSpc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thuyết của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tài dựa trên các kiến thức nền tảng về phát triển website, bao gồm: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6545"/>
              </a:lnSpc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vi-VN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ùng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xây dựng cấu trúc website và tổ chức nội dung nh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 chủ,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iểm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ến, lễ hội – v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hóa, ẩm thực, tour du lịch và liên hệ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6545"/>
              </a:lnSpc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vi-VN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ùng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thiết kế giao diện website,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ịnh dạng màu sắc, bố cục, phông chữ và hỗ trợ hiển thị trên nhiều thiết bị khác nhau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ts val="6545"/>
              </a:lnSpc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ùng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xử l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chức n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t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tác trên website nh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trình chiếu hình ảnh, kiểm tra dữ liệu biểu mẫu, mô phỏng chức n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tour và 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phòng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989965" y="1334135"/>
            <a:ext cx="9144000" cy="83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5820"/>
              </a:lnSpc>
              <a:spcBef>
                <a:spcPct val="0"/>
              </a:spcBef>
            </a:pPr>
            <a:r>
              <a:rPr lang="vi-VN" altLang="en-US" sz="4160" dirty="0" err="1"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Cơ Sở Lý Thuyết</a:t>
            </a:r>
            <a:r>
              <a:rPr lang="en-US" sz="4160" dirty="0"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</a:t>
            </a:r>
            <a:endParaRPr lang="en-US" sz="4160" dirty="0"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6200" y="342900"/>
            <a:ext cx="13599795" cy="874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0"/>
              </a:lnSpc>
            </a:pPr>
            <a:r>
              <a:rPr lang="vi-VN" alt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2</a:t>
            </a:r>
            <a:r>
              <a:rPr 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. </a:t>
            </a:r>
            <a:r>
              <a:rPr lang="en-US" sz="5500" b="1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Cơ</a:t>
            </a:r>
            <a:r>
              <a:rPr 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S</a:t>
            </a:r>
            <a:r>
              <a:rPr lang="en-US" sz="5500" b="1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ở</a:t>
            </a:r>
            <a:r>
              <a:rPr 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L</a:t>
            </a:r>
            <a:r>
              <a:rPr lang="en-US" sz="5500" b="1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ý</a:t>
            </a:r>
            <a:r>
              <a:rPr 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</a:t>
            </a:r>
            <a:r>
              <a:rPr lang="vi-VN" altLang="en-US" sz="5500" b="1" dirty="0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T</a:t>
            </a:r>
            <a:r>
              <a:rPr lang="en-US" sz="5500" b="1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huyết</a:t>
            </a:r>
            <a:r>
              <a:rPr lang="vi-VN" altLang="en-US" sz="5500" b="1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 Và Công Nghệ Sử Dụng</a:t>
            </a:r>
            <a:endParaRPr lang="vi-VN" altLang="en-US" sz="5500" b="1" dirty="0" err="1">
              <a:solidFill>
                <a:schemeClr val="tx1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1943100"/>
            <a:ext cx="12102465" cy="8220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>
              <a:lnSpc>
                <a:spcPts val="6545"/>
              </a:lnSpc>
            </a:pP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thuyết của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 tài dựa trên các kiến thức nền tảng về phát triển website. Trong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ó, HTML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sử dụng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xây dựng cấu trúc website và tổ chức nội dung cho các trang nh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trang chủ,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iểm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ến, lễ hội – v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hóa, ẩm thực, tour du lịch và liên hệ. CSS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sử dụng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thiết kế giao diện website,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ịnh dạng màu sắc, bố cục, phông chữ và hỗ trợ hiển thị trên nhiều thiết bị khác nhau. JavaScript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sử dụng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ể xử l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chức n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t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 tác nh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trình chiếu hình ảnh, kiểm tra dữ liệu biểu mẫu và mô phỏng chức n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tour, </a:t>
            </a:r>
            <a:r>
              <a:rPr lang="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4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ặt phòng.</a:t>
            </a:r>
            <a:endParaRPr lang="en-US" altLang="en-US" sz="4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0" y="1847850"/>
            <a:ext cx="4740910" cy="74707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-989965" y="1217295"/>
            <a:ext cx="9144000" cy="83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5820"/>
              </a:lnSpc>
              <a:spcBef>
                <a:spcPct val="0"/>
              </a:spcBef>
            </a:pPr>
            <a:r>
              <a:rPr lang="vi-VN" altLang="en-US" sz="4160" dirty="0" err="1">
                <a:latin typeface="Times New Roman" panose="02020603050405020304" pitchFamily="18" charset="0"/>
                <a:ea typeface="Agrandir Heavy" panose="00000500000000000000"/>
                <a:cs typeface="Times New Roman" panose="02020603050405020304" pitchFamily="18" charset="0"/>
                <a:sym typeface="Agrandir Heavy" panose="00000500000000000000"/>
              </a:rPr>
              <a:t>Công Nghệ Sử Dụng :</a:t>
            </a:r>
            <a:endParaRPr lang="en-US" sz="4160" i="1" dirty="0"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739" y="190715"/>
            <a:ext cx="14427568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0"/>
              </a:lnSpc>
            </a:pPr>
            <a:r>
              <a:rPr lang="en-US" sz="550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3. </a:t>
            </a:r>
            <a:r>
              <a:rPr lang="vi-VN" altLang="en-US" sz="550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Hiện Thực Hóa Nghiên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1898650"/>
            <a:ext cx="14046835" cy="4292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algn="just">
              <a:lnSpc>
                <a:spcPts val="5275"/>
              </a:lnSpc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Website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ợc thiết kế và xây dựng theo mô hình Client – Server, trong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ó client là trình duyệt web của ng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ời dùng và server l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u trữ các tệp HTML, CSS, JavaScript cùng hình ảnh minh họa. Website không sử dụng cơ sở dữ liệu, giúp hệ thống hoạt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ộng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ơn giản, tốc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ộ tải nhanh và dễ triển khai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4400" y="1108710"/>
            <a:ext cx="8446770" cy="74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20"/>
              </a:lnSpc>
              <a:spcBef>
                <a:spcPct val="0"/>
              </a:spcBef>
            </a:pPr>
            <a:r>
              <a:rPr lang="en-US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Mô hình và kiến trúc hệ thống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</a:t>
            </a:r>
            <a:endParaRPr lang="en-US" sz="4160" dirty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5524500"/>
            <a:ext cx="14701520" cy="4575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609739" y="190715"/>
            <a:ext cx="14427568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0"/>
              </a:lnSpc>
            </a:pPr>
            <a:r>
              <a:rPr lang="en-US" sz="550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3. </a:t>
            </a:r>
            <a:r>
              <a:rPr lang="vi-VN" altLang="en-US" sz="5500" b="1" dirty="0">
                <a:latin typeface="Times New Roman" panose="02020603050405020304" pitchFamily="18" charset="0"/>
                <a:ea typeface="Canva Sans" panose="020B0503030501040103"/>
                <a:cs typeface="Times New Roman" panose="02020603050405020304" pitchFamily="18" charset="0"/>
                <a:sym typeface="Canva Sans" panose="020B0503030501040103"/>
              </a:rPr>
              <a:t>Hiện Thực Hóa Nghiên</a:t>
            </a:r>
            <a:endParaRPr lang="en-US" sz="5500" b="1" dirty="0">
              <a:solidFill>
                <a:srgbClr val="000000"/>
              </a:solidFill>
              <a:latin typeface="Times New Roman" panose="02020603050405020304" pitchFamily="18" charset="0"/>
              <a:ea typeface="Agrandir Heavy" panose="00000500000000000000"/>
              <a:cs typeface="Times New Roman" panose="02020603050405020304" pitchFamily="18" charset="0"/>
              <a:sym typeface="Agrandir Heavy" panose="0000050000000000000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914400" y="1898650"/>
            <a:ext cx="14046835" cy="4292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571500" indent="-571500" algn="just">
              <a:lnSpc>
                <a:spcPts val="5275"/>
              </a:lnSpc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Về yêu cầu chức n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ng, hệ thống cho phép ng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ời dùng xem và tra cứu thông tin du lịch tỉnh V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ĩ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nh Long, bao gồm các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iểm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ến, lễ hội – v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 hóa, ẩm thực, nhà hàng – khách sạn;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ồng thời hỗ trợ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k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ý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tour và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ặt phòng ở mức mô phỏng, c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ũ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nh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gửi thông tin liên hệ và phản hồi.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ối với quản trị viên, hệ thống cho phép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nhập trang quản trị, quản l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ý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nội dung tour và khách sạn, theo d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õ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i thông tin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k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ý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tour và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ặt phòng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  <a:p>
            <a:pPr marL="571500" indent="-571500" algn="just">
              <a:lnSpc>
                <a:spcPts val="5275"/>
              </a:lnSpc>
              <a:buFont typeface="Arial" panose="020B0604020202020204" pitchFamily="34" charset="0"/>
              <a:buChar char="•"/>
            </a:pP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Bên cạnh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ó, website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ợc xây dựng với các yêu cầu phi chức n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ă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ng nh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ư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 giao diện thân thiện, dễ sử dụng, hoạt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ộng ổn </a:t>
            </a:r>
            <a:r>
              <a:rPr lang="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đ</a:t>
            </a:r>
            <a:r>
              <a:rPr lang="en-US" altLang="en-US" sz="4200" dirty="0">
                <a:solidFill>
                  <a:srgbClr val="000000"/>
                </a:solidFill>
                <a:latin typeface="Times New Roman" panose="02020603050405020304" pitchFamily="18" charset="0"/>
                <a:ea typeface="Bricolage Grotesque" panose="020B0605040402000204"/>
                <a:cs typeface="Times New Roman" panose="02020603050405020304" pitchFamily="18" charset="0"/>
                <a:sym typeface="Bricolage Grotesque" panose="020B0605040402000204"/>
              </a:rPr>
              <a:t>ịnh trên nhiều trình duyệt và dễ bảo trì, mở rộng nội dung</a:t>
            </a:r>
            <a:endParaRPr lang="en-US" altLang="en-US" sz="4200" dirty="0">
              <a:solidFill>
                <a:srgbClr val="000000"/>
              </a:solidFill>
              <a:latin typeface="Times New Roman" panose="02020603050405020304" pitchFamily="18" charset="0"/>
              <a:ea typeface="Bricolage Grotesque" panose="020B0605040402000204"/>
              <a:cs typeface="Times New Roman" panose="02020603050405020304" pitchFamily="18" charset="0"/>
              <a:sym typeface="Bricolage Grotesque" panose="020B060504040200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1108710"/>
            <a:ext cx="12331065" cy="74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20"/>
              </a:lnSpc>
              <a:spcBef>
                <a:spcPct val="0"/>
              </a:spcBef>
            </a:pPr>
            <a:r>
              <a:rPr lang="en-US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Yêu cầu chức n</a:t>
            </a:r>
            <a:r>
              <a:rPr lang="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ă</a:t>
            </a:r>
            <a:r>
              <a:rPr lang="en-US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ng</a:t>
            </a:r>
            <a:r>
              <a:rPr lang="vi-VN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 và </a:t>
            </a:r>
            <a:r>
              <a:rPr lang="en-US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Yêu cầu phi chức n</a:t>
            </a:r>
            <a:r>
              <a:rPr lang="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ă</a:t>
            </a:r>
            <a:r>
              <a:rPr lang="en-US" alt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ng</a:t>
            </a:r>
            <a:r>
              <a:rPr lang="en-US" sz="4160" dirty="0">
                <a:solidFill>
                  <a:schemeClr val="tx1"/>
                </a:solidFill>
                <a:latin typeface="Times New Roman" panose="02020603050405020304" pitchFamily="18" charset="0"/>
                <a:ea typeface="Canva Sans Italics" panose="020B0503030501040103"/>
                <a:cs typeface="Times New Roman" panose="02020603050405020304" pitchFamily="18" charset="0"/>
                <a:sym typeface="Canva Sans Italics" panose="020B0503030501040103"/>
              </a:rPr>
              <a:t>:</a:t>
            </a:r>
            <a:endParaRPr lang="en-US" sz="4160" dirty="0">
              <a:solidFill>
                <a:schemeClr val="tx1"/>
              </a:solidFill>
              <a:latin typeface="Times New Roman" panose="02020603050405020304" pitchFamily="18" charset="0"/>
              <a:ea typeface="Canva Sans Italics" panose="020B0503030501040103"/>
              <a:cs typeface="Times New Roman" panose="02020603050405020304" pitchFamily="18" charset="0"/>
              <a:sym typeface="Canva Sans Italics" panose="020B05030305010401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5338</Words>
  <Application>WPS Presentation</Application>
  <PresentationFormat>Custom</PresentationFormat>
  <Paragraphs>153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SimSun</vt:lpstr>
      <vt:lpstr>Wingdings</vt:lpstr>
      <vt:lpstr>Times New Roman</vt:lpstr>
      <vt:lpstr>Agrandir Bold</vt:lpstr>
      <vt:lpstr>Segoe Print</vt:lpstr>
      <vt:lpstr>Canva Sans Bold</vt:lpstr>
      <vt:lpstr>Canva Sans Italics</vt:lpstr>
      <vt:lpstr>Agrandir Heavy</vt:lpstr>
      <vt:lpstr>Canva Sans</vt:lpstr>
      <vt:lpstr>Agrandir</vt:lpstr>
      <vt:lpstr>Bricolage Grotesque</vt:lpstr>
      <vt:lpstr>Bricolage Grotesque Semi-Bold</vt:lpstr>
      <vt:lpstr>Arial</vt:lpstr>
      <vt:lpstr>Calibri</vt:lpstr>
      <vt:lpstr>Microsoft YaHei</vt:lpstr>
      <vt:lpstr>Arial Unicode MS</vt:lpstr>
      <vt:lpstr>Bricolage Grotesque Medium</vt:lpstr>
      <vt:lpstr>Wingdings</vt:lpstr>
      <vt:lpstr>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Green Technology Presentation</dc:title>
  <dc:creator>PC</dc:creator>
  <cp:lastModifiedBy>_9 Chesman</cp:lastModifiedBy>
  <cp:revision>21</cp:revision>
  <dcterms:created xsi:type="dcterms:W3CDTF">2006-08-16T00:00:00Z</dcterms:created>
  <dcterms:modified xsi:type="dcterms:W3CDTF">2026-01-05T06:07:23Z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D151C01A302144C8BF54B20E265C3CA9_13</vt:lpwstr>
  </property>
  <property fmtid="{D5CDD505-2E9C-101B-9397-08002B2CF9AE}" pid="3" name="KSOProductBuildVer">
    <vt:lpwstr>1033-12.2.0.23196</vt:lpwstr>
  </property>
</Properties>
</file>